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9" r:id="rId4"/>
    <p:sldId id="260" r:id="rId5"/>
    <p:sldId id="274" r:id="rId6"/>
    <p:sldId id="279" r:id="rId7"/>
    <p:sldId id="280" r:id="rId8"/>
    <p:sldId id="276" r:id="rId9"/>
    <p:sldId id="277" r:id="rId10"/>
    <p:sldId id="281" r:id="rId11"/>
    <p:sldId id="282" r:id="rId12"/>
    <p:sldId id="28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2" autoAdjust="0"/>
    <p:restoredTop sz="94660"/>
  </p:normalViewPr>
  <p:slideViewPr>
    <p:cSldViewPr snapToGrid="0">
      <p:cViewPr varScale="1">
        <p:scale>
          <a:sx n="90" d="100"/>
          <a:sy n="90" d="100"/>
        </p:scale>
        <p:origin x="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8286-5816-2508-0DA0-3B22951044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F913B-90B0-6678-0A29-6A99B35D5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29BA-E7B3-9C5C-F6FF-7028D8895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FA82F-BB36-43CF-A401-ECCF18F2AE10}" type="datetimeFigureOut">
              <a:rPr lang="en-US" smtClean="0"/>
              <a:t>7/19/2022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85CE3-B063-161A-389C-91E39301F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7DB75-5E0D-6C3D-BC10-EDF8E85BD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6194-A5BC-408A-A4E3-81E3A6288F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373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401D0-2224-A741-C36C-BD687368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66797-0D22-267F-6CC3-A48A0625D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EF6A6-6CFB-97E7-5449-ABFC05474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FA82F-BB36-43CF-A401-ECCF18F2AE10}" type="datetimeFigureOut">
              <a:rPr lang="en-US" smtClean="0"/>
              <a:t>7/19/2022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4DA0E-A571-FE42-CDC8-62B57133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18A7D-F2F3-F73D-E729-F314F349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6194-A5BC-408A-A4E3-81E3A6288F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34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6B778F-E97A-B7EF-00FC-5672DCC8F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56FB0-2777-FE82-F86D-2FED8E9E7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2B7C3-3BF8-6BC3-DF6D-54E58C670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FA82F-BB36-43CF-A401-ECCF18F2AE10}" type="datetimeFigureOut">
              <a:rPr lang="en-US" smtClean="0"/>
              <a:t>7/19/2022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18ED3-BCAC-8734-4CA3-50D53F1CC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57373-7E6B-DBA1-0DA0-536FA7B5A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6194-A5BC-408A-A4E3-81E3A6288F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077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Adient-MASTER_copy them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59999" y="0"/>
            <a:ext cx="9612000" cy="914400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 marL="228600" indent="-228600"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defRPr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defRPr/>
            </a:lvl4pPr>
            <a:lvl5pPr marL="685800" indent="-228600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359998" y="1295999"/>
            <a:ext cx="5377227" cy="486826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spcAft>
                <a:spcPts val="600"/>
              </a:spcAft>
              <a:defRPr sz="18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buClr>
                <a:schemeClr val="tx2"/>
              </a:buClr>
              <a:defRPr/>
            </a:lvl3pPr>
            <a:lvl4pPr>
              <a:spcAft>
                <a:spcPts val="600"/>
              </a:spcAft>
              <a:buClr>
                <a:schemeClr val="tx2"/>
              </a:buClr>
              <a:defRPr/>
            </a:lvl4pPr>
            <a:lvl5pPr marL="685800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6462000" y="1295999"/>
            <a:ext cx="5377227" cy="4868263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spcAft>
                <a:spcPts val="600"/>
              </a:spcAft>
              <a:defRPr sz="1800">
                <a:solidFill>
                  <a:schemeClr val="tx2"/>
                </a:solidFill>
              </a:defRPr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buClr>
                <a:schemeClr val="tx2"/>
              </a:buClr>
              <a:defRPr/>
            </a:lvl3pPr>
            <a:lvl4pPr>
              <a:spcAft>
                <a:spcPts val="600"/>
              </a:spcAft>
              <a:buClr>
                <a:schemeClr val="tx2"/>
              </a:buClr>
              <a:defRPr/>
            </a:lvl4pPr>
            <a:lvl5pPr marL="685800" indent="-228600">
              <a:spcAft>
                <a:spcPts val="600"/>
              </a:spcAft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09986" y="6499021"/>
            <a:ext cx="3456000" cy="182880"/>
          </a:xfrm>
          <a:prstGeom prst="rect">
            <a:avLst/>
          </a:prstGeom>
        </p:spPr>
        <p:txBody>
          <a:bodyPr vert="horz" lIns="0" tIns="0" rIns="0" bIns="45720" rtlCol="0" anchor="t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SAP COE / 04/06/2018 / Internal</a:t>
            </a:r>
          </a:p>
        </p:txBody>
      </p:sp>
    </p:spTree>
    <p:extLst>
      <p:ext uri="{BB962C8B-B14F-4D97-AF65-F5344CB8AC3E}">
        <p14:creationId xmlns:p14="http://schemas.microsoft.com/office/powerpoint/2010/main" val="410848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66">
          <p15:clr>
            <a:srgbClr val="FBAE40"/>
          </p15:clr>
        </p15:guide>
        <p15:guide id="2" pos="361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with photo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607D9AB4-6854-F249-B157-904689784461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552073" y="0"/>
            <a:ext cx="9639927" cy="6858000"/>
          </a:xfrm>
          <a:prstGeom prst="rect">
            <a:avLst/>
          </a:prstGeom>
          <a:solidFill>
            <a:schemeClr val="tx2"/>
          </a:solidFill>
        </p:spPr>
        <p:txBody>
          <a:bodyPr anchor="ctr" anchorCtr="0"/>
          <a:lstStyle>
            <a:lvl1pPr algn="r">
              <a:defRPr sz="1400"/>
            </a:lvl1pPr>
          </a:lstStyle>
          <a:p>
            <a:r>
              <a:rPr lang="de-DE"/>
              <a:t>Click </a:t>
            </a:r>
            <a:r>
              <a:rPr lang="de-DE" err="1"/>
              <a:t>icon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add</a:t>
            </a:r>
            <a:r>
              <a:rPr lang="de-DE"/>
              <a:t> </a:t>
            </a:r>
            <a:r>
              <a:rPr lang="de-DE" err="1"/>
              <a:t>image</a:t>
            </a:r>
            <a:endParaRPr lang="de-DE"/>
          </a:p>
        </p:txBody>
      </p:sp>
      <p:sp>
        <p:nvSpPr>
          <p:cNvPr id="10" name="Bildplatzhalter 18">
            <a:extLst>
              <a:ext uri="{FF2B5EF4-FFF2-40B4-BE49-F238E27FC236}">
                <a16:creationId xmlns:a16="http://schemas.microsoft.com/office/drawing/2014/main" id="{E9F0B767-9020-6D4E-9757-F5583CBF70C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94935" y="-1"/>
            <a:ext cx="10211755" cy="6908007"/>
          </a:xfrm>
          <a:custGeom>
            <a:avLst/>
            <a:gdLst>
              <a:gd name="connsiteX0" fmla="*/ 0 w 20422180"/>
              <a:gd name="connsiteY0" fmla="*/ 0 h 13816013"/>
              <a:gd name="connsiteX1" fmla="*/ 6149976 w 20422180"/>
              <a:gd name="connsiteY1" fmla="*/ 0 h 13816013"/>
              <a:gd name="connsiteX2" fmla="*/ 6149976 w 20422180"/>
              <a:gd name="connsiteY2" fmla="*/ 1 h 13816013"/>
              <a:gd name="connsiteX3" fmla="*/ 20422180 w 20422180"/>
              <a:gd name="connsiteY3" fmla="*/ 1 h 13816013"/>
              <a:gd name="connsiteX4" fmla="*/ 6382165 w 20422180"/>
              <a:gd name="connsiteY4" fmla="*/ 13795748 h 13816013"/>
              <a:gd name="connsiteX5" fmla="*/ 6149976 w 20422180"/>
              <a:gd name="connsiteY5" fmla="*/ 13795748 h 13816013"/>
              <a:gd name="connsiteX6" fmla="*/ 6149976 w 20422180"/>
              <a:gd name="connsiteY6" fmla="*/ 13816013 h 13816013"/>
              <a:gd name="connsiteX7" fmla="*/ 0 w 20422180"/>
              <a:gd name="connsiteY7" fmla="*/ 13816013 h 1381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422180" h="13816013">
                <a:moveTo>
                  <a:pt x="0" y="0"/>
                </a:moveTo>
                <a:lnTo>
                  <a:pt x="6149976" y="0"/>
                </a:lnTo>
                <a:lnTo>
                  <a:pt x="6149976" y="1"/>
                </a:lnTo>
                <a:lnTo>
                  <a:pt x="20422180" y="1"/>
                </a:lnTo>
                <a:lnTo>
                  <a:pt x="6382165" y="13795748"/>
                </a:lnTo>
                <a:lnTo>
                  <a:pt x="6149976" y="13795748"/>
                </a:lnTo>
                <a:lnTo>
                  <a:pt x="6149976" y="13816013"/>
                </a:lnTo>
                <a:lnTo>
                  <a:pt x="0" y="13816013"/>
                </a:lnTo>
                <a:close/>
              </a:path>
            </a:pathLst>
          </a:custGeom>
          <a:solidFill>
            <a:srgbClr val="BCDC50">
              <a:alpha val="34902"/>
            </a:srgbClr>
          </a:solidFill>
        </p:spPr>
        <p:txBody>
          <a:bodyPr wrap="square">
            <a:noAutofit/>
          </a:bodyPr>
          <a:lstStyle/>
          <a:p>
            <a:endParaRPr lang="de-DE"/>
          </a:p>
        </p:txBody>
      </p:sp>
      <p:sp>
        <p:nvSpPr>
          <p:cNvPr id="16" name="Bildplatzhalter 16">
            <a:extLst>
              <a:ext uri="{FF2B5EF4-FFF2-40B4-BE49-F238E27FC236}">
                <a16:creationId xmlns:a16="http://schemas.microsoft.com/office/drawing/2014/main" id="{343B2F13-5917-8C40-AD7E-B473BFF90FF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-1" y="-1"/>
            <a:ext cx="10211755" cy="6908007"/>
          </a:xfrm>
          <a:custGeom>
            <a:avLst/>
            <a:gdLst>
              <a:gd name="connsiteX0" fmla="*/ 0 w 20422180"/>
              <a:gd name="connsiteY0" fmla="*/ 0 h 13816013"/>
              <a:gd name="connsiteX1" fmla="*/ 6149976 w 20422180"/>
              <a:gd name="connsiteY1" fmla="*/ 0 h 13816013"/>
              <a:gd name="connsiteX2" fmla="*/ 6149976 w 20422180"/>
              <a:gd name="connsiteY2" fmla="*/ 1 h 13816013"/>
              <a:gd name="connsiteX3" fmla="*/ 20422180 w 20422180"/>
              <a:gd name="connsiteY3" fmla="*/ 1 h 13816013"/>
              <a:gd name="connsiteX4" fmla="*/ 6382165 w 20422180"/>
              <a:gd name="connsiteY4" fmla="*/ 13795748 h 13816013"/>
              <a:gd name="connsiteX5" fmla="*/ 6149976 w 20422180"/>
              <a:gd name="connsiteY5" fmla="*/ 13795748 h 13816013"/>
              <a:gd name="connsiteX6" fmla="*/ 6149976 w 20422180"/>
              <a:gd name="connsiteY6" fmla="*/ 13816013 h 13816013"/>
              <a:gd name="connsiteX7" fmla="*/ 0 w 20422180"/>
              <a:gd name="connsiteY7" fmla="*/ 13816013 h 1381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422180" h="13816013">
                <a:moveTo>
                  <a:pt x="0" y="0"/>
                </a:moveTo>
                <a:lnTo>
                  <a:pt x="6149976" y="0"/>
                </a:lnTo>
                <a:lnTo>
                  <a:pt x="6149976" y="1"/>
                </a:lnTo>
                <a:lnTo>
                  <a:pt x="20422180" y="1"/>
                </a:lnTo>
                <a:lnTo>
                  <a:pt x="6382165" y="13795748"/>
                </a:lnTo>
                <a:lnTo>
                  <a:pt x="6149976" y="13795748"/>
                </a:lnTo>
                <a:lnTo>
                  <a:pt x="6149976" y="13816013"/>
                </a:lnTo>
                <a:lnTo>
                  <a:pt x="0" y="13816013"/>
                </a:lnTo>
                <a:close/>
              </a:path>
            </a:pathLst>
          </a:custGeom>
          <a:gradFill>
            <a:gsLst>
              <a:gs pos="0">
                <a:srgbClr val="008FD3"/>
              </a:gs>
              <a:gs pos="60000">
                <a:srgbClr val="93C939"/>
              </a:gs>
            </a:gsLst>
            <a:lin ang="2700000" scaled="0"/>
          </a:gradFill>
        </p:spPr>
        <p:txBody>
          <a:bodyPr wrap="square">
            <a:noAutofit/>
          </a:bodyPr>
          <a:lstStyle>
            <a:lvl1pPr algn="r">
              <a:defRPr sz="1400"/>
            </a:lvl1pPr>
          </a:lstStyle>
          <a:p>
            <a:r>
              <a:rPr lang="de-DE"/>
              <a:t>Not </a:t>
            </a:r>
            <a:r>
              <a:rPr lang="de-DE" err="1"/>
              <a:t>change</a:t>
            </a:r>
            <a:endParaRPr lang="de-DE"/>
          </a:p>
        </p:txBody>
      </p:sp>
      <p:sp>
        <p:nvSpPr>
          <p:cNvPr id="9" name="Freihandform 8">
            <a:extLst>
              <a:ext uri="{FF2B5EF4-FFF2-40B4-BE49-F238E27FC236}">
                <a16:creationId xmlns:a16="http://schemas.microsoft.com/office/drawing/2014/main" id="{41C29977-BE9C-A243-B112-97414199EA4D}"/>
              </a:ext>
            </a:extLst>
          </p:cNvPr>
          <p:cNvSpPr/>
          <p:nvPr userDrawn="1"/>
        </p:nvSpPr>
        <p:spPr bwMode="gray">
          <a:xfrm>
            <a:off x="1" y="2"/>
            <a:ext cx="12192000" cy="6858000"/>
          </a:xfrm>
          <a:custGeom>
            <a:avLst/>
            <a:gdLst>
              <a:gd name="connsiteX0" fmla="*/ 0 w 11430000"/>
              <a:gd name="connsiteY0" fmla="*/ 0 h 5980113"/>
              <a:gd name="connsiteX1" fmla="*/ 11430000 w 11430000"/>
              <a:gd name="connsiteY1" fmla="*/ 0 h 5980113"/>
              <a:gd name="connsiteX2" fmla="*/ 11430000 w 11430000"/>
              <a:gd name="connsiteY2" fmla="*/ 5980113 h 5980113"/>
              <a:gd name="connsiteX3" fmla="*/ 0 w 11430000"/>
              <a:gd name="connsiteY3" fmla="*/ 5980113 h 5980113"/>
              <a:gd name="connsiteX4" fmla="*/ 0 w 11430000"/>
              <a:gd name="connsiteY4" fmla="*/ 5526000 h 5980113"/>
              <a:gd name="connsiteX5" fmla="*/ 5715000 w 11430000"/>
              <a:gd name="connsiteY5" fmla="*/ 5526000 h 5980113"/>
              <a:gd name="connsiteX6" fmla="*/ 5715000 w 11430000"/>
              <a:gd name="connsiteY6" fmla="*/ 460800 h 5980113"/>
              <a:gd name="connsiteX7" fmla="*/ 0 w 11430000"/>
              <a:gd name="connsiteY7" fmla="*/ 460800 h 5980113"/>
              <a:gd name="connsiteX8" fmla="*/ 0 w 11430000"/>
              <a:gd name="connsiteY8" fmla="*/ 0 h 598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0000" h="5980113">
                <a:moveTo>
                  <a:pt x="0" y="0"/>
                </a:moveTo>
                <a:lnTo>
                  <a:pt x="11430000" y="0"/>
                </a:lnTo>
                <a:lnTo>
                  <a:pt x="11430000" y="5980113"/>
                </a:lnTo>
                <a:lnTo>
                  <a:pt x="0" y="5980113"/>
                </a:lnTo>
                <a:lnTo>
                  <a:pt x="0" y="5526000"/>
                </a:lnTo>
                <a:lnTo>
                  <a:pt x="5715000" y="5526000"/>
                </a:lnTo>
                <a:lnTo>
                  <a:pt x="5715000" y="460800"/>
                </a:lnTo>
                <a:lnTo>
                  <a:pt x="0" y="460800"/>
                </a:lnTo>
                <a:lnTo>
                  <a:pt x="0" y="0"/>
                </a:lnTo>
                <a:close/>
              </a:path>
            </a:pathLst>
          </a:custGeom>
          <a:noFill/>
          <a:ln w="73025" algn="ctr">
            <a:noFill/>
            <a:miter lim="800000"/>
            <a:headEnd/>
            <a:tailEnd/>
          </a:ln>
        </p:spPr>
        <p:txBody>
          <a:bodyPr wrap="square" lIns="95994" tIns="76795" rIns="95994" bIns="76795" rtlCol="0" anchor="ctr">
            <a:noAutofit/>
          </a:bodyPr>
          <a:lstStyle/>
          <a:p>
            <a:pPr marR="0" algn="ctr" defTabSz="975324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de-DE" sz="1920" b="0" i="0" u="none" strike="noStrike" kern="0" cap="none" spc="0" normalizeH="0" baseline="0" noProof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8A32705-E27E-604F-9518-0224227C308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1137393" y="6158802"/>
            <a:ext cx="701151" cy="34725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400"/>
            </a:lvl1pPr>
          </a:lstStyle>
          <a:p>
            <a:r>
              <a:rPr lang="de-DE"/>
              <a:t>Not </a:t>
            </a:r>
            <a:r>
              <a:rPr lang="de-DE" err="1"/>
              <a:t>change</a:t>
            </a:r>
            <a:endParaRPr lang="de-DE"/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7F85B5EA-D8AE-0B4B-81CA-3520F5E923C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96920" y="2483438"/>
            <a:ext cx="4323367" cy="4659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"/>
              </a:spcBef>
              <a:defRPr sz="3300" b="1" i="0">
                <a:solidFill>
                  <a:schemeClr val="bg1"/>
                </a:solidFill>
                <a:latin typeface="BentonSans Bold" panose="02000503000000020004" pitchFamily="2" charset="0"/>
              </a:defRPr>
            </a:lvl1pPr>
          </a:lstStyle>
          <a:p>
            <a:pPr lvl="0"/>
            <a:r>
              <a:rPr lang="de-DE" dirty="0" err="1"/>
              <a:t>Divider</a:t>
            </a:r>
            <a:r>
              <a:rPr lang="de-DE" dirty="0"/>
              <a:t> Page	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F5191C56-0B98-1449-A020-03EDEDE731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96920" y="2964856"/>
            <a:ext cx="5199078" cy="11286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50"/>
              </a:spcBef>
              <a:defRPr sz="3300" b="0" i="0">
                <a:solidFill>
                  <a:schemeClr val="bg1"/>
                </a:solidFill>
                <a:latin typeface="BentonSans Regular" panose="02000503000000020004" pitchFamily="2" charset="0"/>
              </a:defRPr>
            </a:lvl1pPr>
          </a:lstStyle>
          <a:p>
            <a:pPr lvl="0"/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7443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626">
          <p15:clr>
            <a:srgbClr val="FBAE40"/>
          </p15:clr>
        </p15:guide>
        <p15:guide id="3" orient="horz" pos="5590">
          <p15:clr>
            <a:srgbClr val="FBAE40"/>
          </p15:clr>
        </p15:guide>
        <p15:guide id="4" orient="horz" pos="3231">
          <p15:clr>
            <a:srgbClr val="FBAE40"/>
          </p15:clr>
        </p15:guide>
        <p15:guide id="5" orient="horz" pos="6656">
          <p15:clr>
            <a:srgbClr val="FBAE40"/>
          </p15:clr>
        </p15:guide>
        <p15:guide id="6" orient="horz" pos="64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949D1-7064-DF36-2385-611D3985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DF7AA-68F5-972D-10D2-9692F58EB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F40FD-C129-93C7-FF0F-5FBD87F0E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FA82F-BB36-43CF-A401-ECCF18F2AE10}" type="datetimeFigureOut">
              <a:rPr lang="en-US" smtClean="0"/>
              <a:t>7/19/2022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9E710-9CC1-5E55-C6BC-F6CD355F4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0A411-C723-6C04-2880-B88644825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6194-A5BC-408A-A4E3-81E3A6288FC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9A3AADA9-1E8B-A2DA-918D-AB9D26E617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129" y="5702244"/>
            <a:ext cx="1132831" cy="90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10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4244-817E-ABF6-98AB-EFD0E8D97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BBBEC-FB67-4977-ECBF-1FEE314A8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C0D0E-DE7A-9B7B-586C-26A5AFDEA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FA82F-BB36-43CF-A401-ECCF18F2AE10}" type="datetimeFigureOut">
              <a:rPr lang="en-US" smtClean="0"/>
              <a:t>7/19/2022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021FF-FC26-7FC0-9EBD-D7D29936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5E695-4684-E856-BCB4-2D51D30C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6194-A5BC-408A-A4E3-81E3A6288F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926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B7C68-6252-CA98-8DBE-8876B3835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86D8D-1817-0913-AF76-5646A4F28A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29E92-9E76-7695-854D-28D6A0BAB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F007E-CFED-A78B-1306-EB5D23B77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FA82F-BB36-43CF-A401-ECCF18F2AE10}" type="datetimeFigureOut">
              <a:rPr lang="en-US" smtClean="0"/>
              <a:t>7/19/2022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8C276-EEE0-0B21-2A9C-DC222FBA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85922-56F0-A6F1-90A7-4DDC49E1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6194-A5BC-408A-A4E3-81E3A6288F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566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F8177-B465-7E91-CE6A-4C46F660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E8AFC-4122-756A-6386-0A4FDC8EB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997D6-576B-47EB-CC89-02B588A63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4B86A9-A038-0184-2261-7C46D66A3F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F58CC6-5680-83A3-C6EE-B96E350A7E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60021B-10FB-241E-1014-987B73230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FA82F-BB36-43CF-A401-ECCF18F2AE10}" type="datetimeFigureOut">
              <a:rPr lang="en-US" smtClean="0"/>
              <a:t>7/19/2022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B8A34-3CDA-E264-5782-D8BAC3DA3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2A61DB-0D00-6097-C8F4-150DB4B19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6194-A5BC-408A-A4E3-81E3A6288F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81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D19CD-8ECD-E400-0B9B-189BA1E0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340C4-1E1E-7004-3FB3-78A4DD14A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FA82F-BB36-43CF-A401-ECCF18F2AE10}" type="datetimeFigureOut">
              <a:rPr lang="en-US" smtClean="0"/>
              <a:t>7/19/2022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EFDA3-3152-A6E7-E39D-B81EA1B1B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B140F-6991-2B39-7FA4-0DB6B3B96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6194-A5BC-408A-A4E3-81E3A6288F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62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26D9BA-2283-21A9-369E-5D6D8EC1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FA82F-BB36-43CF-A401-ECCF18F2AE10}" type="datetimeFigureOut">
              <a:rPr lang="en-US" smtClean="0"/>
              <a:t>7/19/2022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1767B5-9DF7-4747-2A4F-D23DF490A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BCF76-E79B-CF93-55CB-10BD577FF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6194-A5BC-408A-A4E3-81E3A6288F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38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AE09-F0AC-6035-61DB-A204BB323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33003-E665-8CEC-D940-759D448B2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9F3654-A79D-8466-BAD6-2727717C3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02356-9271-9E07-7260-05378BA36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FA82F-BB36-43CF-A401-ECCF18F2AE10}" type="datetimeFigureOut">
              <a:rPr lang="en-US" smtClean="0"/>
              <a:t>7/19/2022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A636C-D166-22A0-3CF0-9DE57318E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7B6F6-3E63-1D6C-A92A-B7E04F323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6194-A5BC-408A-A4E3-81E3A6288F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0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35F7-272B-2AE8-767F-48376ECAE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B55B58-4FCB-F06C-1709-C1D9306BB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1EDA1-18CA-587A-B043-E414B37AB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32881-C45B-C456-1598-E3DA991A8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FA82F-BB36-43CF-A401-ECCF18F2AE10}" type="datetimeFigureOut">
              <a:rPr lang="en-US" smtClean="0"/>
              <a:t>7/19/2022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CE05A-F3E1-7FC4-829B-5A8388D5D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78876-B230-E653-3090-5C336759E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16194-A5BC-408A-A4E3-81E3A6288F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62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C91600-631D-44C3-C297-846E153B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68ED8-5ED8-EAEB-E5A6-53C532288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68B37-E6F5-247F-F109-177829B059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FA82F-BB36-43CF-A401-ECCF18F2AE10}" type="datetimeFigureOut">
              <a:rPr lang="en-US" smtClean="0"/>
              <a:t>7/19/2022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9221A-5DFD-0A6A-034F-626BC8D05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43E18-152E-4950-9984-8F7792424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16194-A5BC-408A-A4E3-81E3A6288F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56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hah3v@cmich.edu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5" Type="http://schemas.openxmlformats.org/officeDocument/2006/relationships/hyperlink" Target="mailto:boass1e@cmich.edu" TargetMode="External"/><Relationship Id="rId4" Type="http://schemas.openxmlformats.org/officeDocument/2006/relationships/hyperlink" Target="mailto:tracy1sl@cmich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tracy1sl@cmich.edu" TargetMode="External"/><Relationship Id="rId2" Type="http://schemas.openxmlformats.org/officeDocument/2006/relationships/hyperlink" Target="mailto:shah3v@cmich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boass1e@cmich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20854C63-99ED-5947-8A86-27429785A6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6" r="31165" b="23077"/>
          <a:stretch/>
        </p:blipFill>
        <p:spPr>
          <a:xfrm>
            <a:off x="3045257" y="-1"/>
            <a:ext cx="9189890" cy="6858001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</p:pic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F75B999-7D60-B84B-81EB-7B837FD41F9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982139E-8DEF-1C43-ACA6-018EAB76BE7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-1" y="-150830"/>
            <a:ext cx="10211755" cy="6908007"/>
          </a:xfrm>
        </p:spPr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FCF6D4F7-3167-0449-B561-0E632FFA032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876A118-DE26-5C41-92CA-7A6517EA15F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Vishal Shah – </a:t>
            </a:r>
            <a:r>
              <a:rPr lang="en-US" dirty="0">
                <a:hlinkClick r:id="rId3"/>
              </a:rPr>
              <a:t>shah3v@cmich.edu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Steve Tracy – </a:t>
            </a:r>
            <a:r>
              <a:rPr lang="en-US" dirty="0">
                <a:hlinkClick r:id="rId4"/>
              </a:rPr>
              <a:t>tracy1sl@cmich.edu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Emil </a:t>
            </a:r>
            <a:r>
              <a:rPr lang="en-US" dirty="0" err="1"/>
              <a:t>Boasson</a:t>
            </a:r>
            <a:r>
              <a:rPr lang="en-US" dirty="0"/>
              <a:t> – </a:t>
            </a:r>
            <a:r>
              <a:rPr lang="en-US" dirty="0">
                <a:hlinkClick r:id="rId5"/>
              </a:rPr>
              <a:t>boass1e@cmich.edu</a:t>
            </a:r>
            <a:endParaRPr lang="en-US" dirty="0"/>
          </a:p>
          <a:p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573F9F-2773-4DD5-90E3-87A7A1F93449}"/>
              </a:ext>
            </a:extLst>
          </p:cNvPr>
          <p:cNvSpPr/>
          <p:nvPr/>
        </p:nvSpPr>
        <p:spPr>
          <a:xfrm>
            <a:off x="380214" y="272222"/>
            <a:ext cx="103264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kern="140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Reinventing ERP Education: </a:t>
            </a:r>
            <a:br>
              <a:rPr lang="en-US" sz="4800" b="1" kern="140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kern="1400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 Whole-part-whole Approach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30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9517-A3A9-ECD0-7DCA-A22FA833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“Whole” Aspect (again)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DFFCA-8C6F-858F-6A20-7E9B81220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This phase is defined by </a:t>
            </a:r>
            <a:r>
              <a:rPr lang="en-US" sz="2400" u="sng" dirty="0"/>
              <a:t>minimal professor/instructor involvement in the learning process and little to no scaffolding.</a:t>
            </a:r>
          </a:p>
          <a:p>
            <a:r>
              <a:rPr lang="en-US" sz="2400" dirty="0"/>
              <a:t>Working in SAP Next-Gen Lab as assistant on a specific self-guided project or working on SAP sponsored event like Global Datathon.</a:t>
            </a:r>
          </a:p>
          <a:p>
            <a:r>
              <a:rPr lang="en-US" sz="2400" dirty="0"/>
              <a:t>Select students then gain ability to process and appreciate the whole ERP ecosystem beyond business processes.</a:t>
            </a:r>
          </a:p>
          <a:p>
            <a:r>
              <a:rPr lang="en-US" sz="2400" dirty="0"/>
              <a:t>Engage in automation using emerging areas like Process Mining. Students create and substantiate their own mental maps beyond traditional business processes.</a:t>
            </a:r>
          </a:p>
          <a:p>
            <a:r>
              <a:rPr lang="en-US" sz="2400" dirty="0"/>
              <a:t>One must note that these stages are have some overlap and operational similarity and build in each other.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84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D1A6-DD3C-B7F6-34F5-AB34065B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Activities across Whole-part-whole Approach</a:t>
            </a:r>
            <a:br>
              <a:rPr lang="en-US" sz="4400" b="1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9F393-7214-432A-CB36-AF6015DA6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95" y="1384975"/>
            <a:ext cx="10515600" cy="4351338"/>
          </a:xfrm>
        </p:spPr>
        <p:txBody>
          <a:bodyPr/>
          <a:lstStyle/>
          <a:p>
            <a:pPr marL="5143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Coursework </a:t>
            </a:r>
          </a:p>
          <a:p>
            <a:pPr marL="5143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ERPsim Competition (Both High School and University)/SAP University Alliance</a:t>
            </a:r>
          </a:p>
          <a:p>
            <a:pPr marL="5143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Next-Gen Lab</a:t>
            </a:r>
          </a:p>
          <a:p>
            <a:pPr marL="5143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Dow Award of Excellence</a:t>
            </a:r>
          </a:p>
          <a:p>
            <a:pPr marL="5143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ASUG</a:t>
            </a:r>
          </a:p>
          <a:p>
            <a:pPr marL="5143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Process Mining Datathon</a:t>
            </a:r>
          </a:p>
          <a:p>
            <a:pPr marL="5143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Industry projects: Dow, Consumers Energy, Lam Research </a:t>
            </a:r>
          </a:p>
          <a:p>
            <a:pPr marL="5143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Cybersecurity Conference </a:t>
            </a:r>
          </a:p>
          <a:p>
            <a:pPr marL="5143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SAP Student User Group</a:t>
            </a:r>
          </a:p>
          <a:p>
            <a:pPr marL="5143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Field Trips</a:t>
            </a:r>
          </a:p>
          <a:p>
            <a:pPr marL="5143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Study Abroad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815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DCA5-A7A1-7F57-2D10-D988280E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0750B-9235-6BAA-BCDB-437F229D9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073" y="1531915"/>
            <a:ext cx="10515600" cy="4351338"/>
          </a:xfrm>
        </p:spPr>
        <p:txBody>
          <a:bodyPr/>
          <a:lstStyle/>
          <a:p>
            <a:r>
              <a:rPr lang="en-US" dirty="0"/>
              <a:t>Industry-ready students.</a:t>
            </a:r>
          </a:p>
          <a:p>
            <a:r>
              <a:rPr lang="en-US" dirty="0"/>
              <a:t>Greater degree of applied learning.</a:t>
            </a:r>
          </a:p>
          <a:p>
            <a:r>
              <a:rPr lang="en-US" dirty="0"/>
              <a:t>Better placements. </a:t>
            </a:r>
          </a:p>
          <a:p>
            <a:r>
              <a:rPr lang="en-US" dirty="0"/>
              <a:t>Life-long learning opportunities and alumni involvement given the rigor of the program and multiple ways to get involved.</a:t>
            </a:r>
          </a:p>
          <a:p>
            <a:r>
              <a:rPr lang="en-US" dirty="0"/>
              <a:t>Greater industry involvement. </a:t>
            </a:r>
          </a:p>
          <a:p>
            <a:r>
              <a:rPr lang="en-US"/>
              <a:t>Our </a:t>
            </a:r>
            <a:r>
              <a:rPr lang="en-US" dirty="0"/>
              <a:t>approach to ERP education creates a living and ever-growing learning hub, fostering SAP University Alliance’s vision.</a:t>
            </a:r>
          </a:p>
        </p:txBody>
      </p:sp>
    </p:spTree>
    <p:extLst>
      <p:ext uri="{BB962C8B-B14F-4D97-AF65-F5344CB8AC3E}">
        <p14:creationId xmlns:p14="http://schemas.microsoft.com/office/powerpoint/2010/main" val="420111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997E7-76E9-6519-9F8B-BD7F0F17E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algn="ctr">
              <a:spcAft>
                <a:spcPts val="600"/>
              </a:spcAft>
            </a:pPr>
            <a:r>
              <a:rPr lang="en-US" b="1" i="1" kern="14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Reinventing ERP Education: </a:t>
            </a:r>
            <a:br>
              <a:rPr lang="en-US" b="1" i="1" kern="14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i="1" kern="14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 Whole-part-whole Approach</a:t>
            </a:r>
            <a:endParaRPr lang="en-US" b="1" kern="140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C309-6489-A6BD-0733-669739816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presentation discuses an innovative approach to incorporating ERP education in a business school curriculum.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Vishal Shah – </a:t>
            </a:r>
            <a:r>
              <a:rPr lang="en-US" dirty="0">
                <a:hlinkClick r:id="rId2"/>
              </a:rPr>
              <a:t>shah3v@cmich.edu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Steve Tracy – </a:t>
            </a:r>
            <a:r>
              <a:rPr lang="en-US" dirty="0">
                <a:hlinkClick r:id="rId3"/>
              </a:rPr>
              <a:t>tracy1sl@cmich.edu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Emil Boasson – </a:t>
            </a:r>
            <a:r>
              <a:rPr lang="en-US" dirty="0">
                <a:hlinkClick r:id="rId4"/>
              </a:rPr>
              <a:t>boass1e@cmich.edu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 descr="California State University, Chico">
            <a:extLst>
              <a:ext uri="{FF2B5EF4-FFF2-40B4-BE49-F238E27FC236}">
                <a16:creationId xmlns:a16="http://schemas.microsoft.com/office/drawing/2014/main" id="{1CB2D57F-CF32-A1F5-5F1D-AFCEE70C9B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26411" y="5530376"/>
            <a:ext cx="4765589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931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22D1-4F48-1369-E7D8-820353010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and Potential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5A86F-0F21-5535-4970-934E24B1E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963" y="1494757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Demand for talent in ERP area remains strong (</a:t>
            </a:r>
            <a:r>
              <a:rPr lang="en-US" sz="2400" b="0" i="0" u="none" strike="noStrike" baseline="0" dirty="0">
                <a:solidFill>
                  <a:srgbClr val="212121"/>
                </a:solidFill>
              </a:rPr>
              <a:t>Freeze, &amp; Bristow, 2018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).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Given constant technical changes (</a:t>
            </a:r>
            <a:r>
              <a:rPr lang="da-DK" sz="2400" b="0" i="0" u="none" strike="noStrike" baseline="0" dirty="0">
                <a:solidFill>
                  <a:srgbClr val="212121"/>
                </a:solidFill>
              </a:rPr>
              <a:t>Aral et al. 2006; </a:t>
            </a:r>
            <a:r>
              <a:rPr lang="da-DK" sz="2400" b="0" i="0" u="none" strike="noStrike" baseline="0" dirty="0">
                <a:solidFill>
                  <a:srgbClr val="000000"/>
                </a:solidFill>
              </a:rPr>
              <a:t>Nichol, 2018</a:t>
            </a:r>
            <a:r>
              <a:rPr lang="en-US" sz="2400" dirty="0">
                <a:solidFill>
                  <a:srgbClr val="000000"/>
                </a:solidFill>
              </a:rPr>
              <a:t>), and talent needs, universities will need to create </a:t>
            </a:r>
            <a:r>
              <a:rPr lang="en-US" sz="2400" b="0" i="0" u="none" strike="noStrike" baseline="0" dirty="0">
                <a:solidFill>
                  <a:srgbClr val="000000"/>
                </a:solidFill>
              </a:rPr>
              <a:t>the pipeline of undergraduate/graduate students educated in the whole spectrum of enterprise systems.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To address this issue, educators need to look beyond individual classes or a set of classes to impart ERP education.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One approach to think about ERP education using Whole-part-whole lens (</a:t>
            </a:r>
            <a:r>
              <a:rPr lang="en-US" sz="2400" b="0" i="0" u="none" strike="noStrike" baseline="0" dirty="0">
                <a:solidFill>
                  <a:srgbClr val="212121"/>
                </a:solidFill>
              </a:rPr>
              <a:t>Swanson &amp; Law, 1993</a:t>
            </a:r>
            <a:r>
              <a:rPr lang="en-US" sz="2400" dirty="0">
                <a:solidFill>
                  <a:srgbClr val="000000"/>
                </a:solidFill>
              </a:rPr>
              <a:t>). The central tenet is based on the Aristotelian view: </a:t>
            </a:r>
            <a:r>
              <a:rPr lang="en-US" sz="2400" i="1" dirty="0">
                <a:solidFill>
                  <a:srgbClr val="000000"/>
                </a:solidFill>
              </a:rPr>
              <a:t>“The whole is more than the sum of its parts.”’</a:t>
            </a:r>
          </a:p>
          <a:p>
            <a:pPr algn="l"/>
            <a:r>
              <a:rPr lang="en-US" sz="2400" dirty="0">
                <a:solidFill>
                  <a:srgbClr val="000000"/>
                </a:solidFill>
              </a:rPr>
              <a:t>Such an approach ensure that </a:t>
            </a:r>
            <a:r>
              <a:rPr lang="en-US" sz="2400" u="sng" dirty="0">
                <a:solidFill>
                  <a:srgbClr val="000000"/>
                </a:solidFill>
              </a:rPr>
              <a:t>student, learn, engage, and network</a:t>
            </a:r>
            <a:r>
              <a:rPr lang="en-US" sz="2400" dirty="0">
                <a:solidFill>
                  <a:srgbClr val="000000"/>
                </a:solidFill>
              </a:rPr>
              <a:t> throughout their tenure at the college.</a:t>
            </a:r>
          </a:p>
          <a:p>
            <a:pPr marL="0" indent="0" algn="l">
              <a:buNone/>
            </a:pPr>
            <a:r>
              <a:rPr lang="en-US" sz="2400" i="1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Georgia" panose="02040502050405020303" pitchFamily="18" charset="0"/>
              </a:rPr>
              <a:t>	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437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AB7-4DFC-9C83-5F8D-4A9195A2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“Whole” Aspect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34C7C-B472-395F-F35F-B3BEB0BF0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857" y="1427400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All students in the business school get acquainted with (a) Order-to-Cash (b) Procure-to-Pay  (c) Make-to-order in an undergraduate class BUS331 - </a:t>
            </a:r>
            <a:r>
              <a:rPr lang="en-US" sz="2000" b="1" dirty="0"/>
              <a:t>Integrated Business Experience</a:t>
            </a:r>
            <a:r>
              <a:rPr lang="en-US" sz="2000" dirty="0"/>
              <a:t>.</a:t>
            </a:r>
          </a:p>
          <a:p>
            <a:r>
              <a:rPr lang="en-US" sz="2000" dirty="0"/>
              <a:t>This is a required class that exposes the entire school to ERP education.</a:t>
            </a:r>
          </a:p>
          <a:p>
            <a:r>
              <a:rPr lang="en-US" sz="2000" dirty="0"/>
              <a:t>Student get introduced to SAP University Alliance, Americas Student User Group (ASUG) and its Michigan Chapter. </a:t>
            </a:r>
          </a:p>
          <a:p>
            <a:r>
              <a:rPr lang="en-US" sz="2000" dirty="0"/>
              <a:t>Student also sign up for SAP Student User Group (SAPSUG), and its leadership entirely consists of undergraduate and graduate students. </a:t>
            </a:r>
          </a:p>
          <a:p>
            <a:r>
              <a:rPr lang="en-US" sz="2000" dirty="0"/>
              <a:t>SAPSUG further paints the whole picture by furthering industry connections in the ERP areas. </a:t>
            </a:r>
          </a:p>
          <a:p>
            <a:r>
              <a:rPr lang="en-US" sz="2000" dirty="0"/>
              <a:t>We also recruit potential competitors for local ERPsim competition using BUS 331 – generally attended by 30 corporate partners. Winners compete at North America level and potentially at international level at SAP University Alliance.</a:t>
            </a:r>
          </a:p>
          <a:p>
            <a:r>
              <a:rPr lang="en-US" sz="2000" dirty="0"/>
              <a:t>We engage community at high school level, so ERP education starts early. </a:t>
            </a:r>
          </a:p>
          <a:p>
            <a:r>
              <a:rPr lang="en-US" sz="2000" dirty="0"/>
              <a:t>This stage is defined by a </a:t>
            </a:r>
            <a:r>
              <a:rPr lang="en-US" sz="2000" u="sng" dirty="0"/>
              <a:t>very high degree of scaffolding and instructor involvement.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143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men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E178F72B-1573-4067-8D92-F4CF6049EC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4550"/>
            <a:ext cx="3891534" cy="259435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685C8-ED5A-412B-86C1-2CB5A792974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9998" y="791029"/>
            <a:ext cx="5377227" cy="5373233"/>
          </a:xfrm>
        </p:spPr>
        <p:txBody>
          <a:bodyPr/>
          <a:lstStyle/>
          <a:p>
            <a:pPr lvl="2" indent="0">
              <a:buNone/>
            </a:pPr>
            <a:r>
              <a:rPr lang="en-US" sz="2000" b="1" dirty="0"/>
              <a:t>Annual ERPsim Competition</a:t>
            </a:r>
          </a:p>
          <a:p>
            <a:endParaRPr lang="en-US" dirty="0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078A73F-5E21-4E50-99BF-99F0481FB8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8" y="241085"/>
            <a:ext cx="1132831" cy="905306"/>
          </a:xfrm>
          <a:prstGeom prst="rect">
            <a:avLst/>
          </a:prstGeom>
        </p:spPr>
      </p:pic>
      <p:pic>
        <p:nvPicPr>
          <p:cNvPr id="14" name="Picture 13" descr="A picture containing person, crowd, player&#10;&#10;Description automatically generated">
            <a:extLst>
              <a:ext uri="{FF2B5EF4-FFF2-40B4-BE49-F238E27FC236}">
                <a16:creationId xmlns:a16="http://schemas.microsoft.com/office/drawing/2014/main" id="{EB0019BA-6CBC-4D19-8148-6F190C7AFD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76" y="3685032"/>
            <a:ext cx="4759452" cy="3172968"/>
          </a:xfrm>
          <a:prstGeom prst="rect">
            <a:avLst/>
          </a:prstGeom>
        </p:spPr>
      </p:pic>
      <p:pic>
        <p:nvPicPr>
          <p:cNvPr id="7" name="Picture 6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C4C6E15E-DA85-4436-9F7F-2811AA2338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728" y="4137152"/>
            <a:ext cx="4081272" cy="2720848"/>
          </a:xfrm>
          <a:prstGeom prst="rect">
            <a:avLst/>
          </a:prstGeom>
        </p:spPr>
      </p:pic>
      <p:pic>
        <p:nvPicPr>
          <p:cNvPr id="9" name="Picture 8" descr="A picture containing people, crowd&#10;&#10;Description automatically generated">
            <a:extLst>
              <a:ext uri="{FF2B5EF4-FFF2-40B4-BE49-F238E27FC236}">
                <a16:creationId xmlns:a16="http://schemas.microsoft.com/office/drawing/2014/main" id="{CF2CC28A-9602-444C-B06D-4A30D09398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20" y="9094"/>
            <a:ext cx="6240780" cy="4160520"/>
          </a:xfrm>
          <a:prstGeom prst="rect">
            <a:avLst/>
          </a:prstGeom>
        </p:spPr>
      </p:pic>
      <p:pic>
        <p:nvPicPr>
          <p:cNvPr id="11" name="Picture 10" descr="Two people using laptops&#10;&#10;Description automatically generated with medium confidence">
            <a:extLst>
              <a:ext uri="{FF2B5EF4-FFF2-40B4-BE49-F238E27FC236}">
                <a16:creationId xmlns:a16="http://schemas.microsoft.com/office/drawing/2014/main" id="{1310320D-3B28-4582-9E23-3D8BA43A7B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824"/>
            <a:ext cx="3363138" cy="2233726"/>
          </a:xfrm>
          <a:prstGeom prst="rect">
            <a:avLst/>
          </a:prstGeom>
        </p:spPr>
      </p:pic>
      <p:pic>
        <p:nvPicPr>
          <p:cNvPr id="13" name="Picture 12" descr="Two people using laptops&#10;&#10;Description automatically generated with low confidence">
            <a:extLst>
              <a:ext uri="{FF2B5EF4-FFF2-40B4-BE49-F238E27FC236}">
                <a16:creationId xmlns:a16="http://schemas.microsoft.com/office/drawing/2014/main" id="{3ECE9211-2335-41F5-8477-8D56EDE40C0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138" y="2020824"/>
            <a:ext cx="2588082" cy="171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1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685C8-ED5A-412B-86C1-2CB5A792974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-320601" y="1296000"/>
            <a:ext cx="3952375" cy="965938"/>
          </a:xfrm>
        </p:spPr>
        <p:txBody>
          <a:bodyPr>
            <a:normAutofit/>
          </a:bodyPr>
          <a:lstStyle/>
          <a:p>
            <a:pPr lvl="2" indent="0">
              <a:buNone/>
            </a:pPr>
            <a:r>
              <a:rPr lang="en-US" sz="2000" b="1" dirty="0"/>
              <a:t>High School ERPsim </a:t>
            </a:r>
          </a:p>
          <a:p>
            <a:endParaRPr lang="en-US" dirty="0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8078A73F-5E21-4E50-99BF-99F0481FB8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2" y="9094"/>
            <a:ext cx="1132831" cy="905306"/>
          </a:xfrm>
          <a:prstGeom prst="rect">
            <a:avLst/>
          </a:prstGeom>
        </p:spPr>
      </p:pic>
      <p:pic>
        <p:nvPicPr>
          <p:cNvPr id="4" name="Picture 3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47959CB7-5E8D-4B28-9A5A-E4DCB090B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42" y="2918968"/>
            <a:ext cx="5872258" cy="3914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96D10F-E143-4CF4-A7F5-A8C614A7C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624" y="9094"/>
            <a:ext cx="4502376" cy="3209365"/>
          </a:xfrm>
          <a:prstGeom prst="rect">
            <a:avLst/>
          </a:prstGeom>
        </p:spPr>
      </p:pic>
      <p:pic>
        <p:nvPicPr>
          <p:cNvPr id="11" name="Picture 10" descr="A large group of people in a building&#10;&#10;Description automatically generated with low confidence">
            <a:extLst>
              <a:ext uri="{FF2B5EF4-FFF2-40B4-BE49-F238E27FC236}">
                <a16:creationId xmlns:a16="http://schemas.microsoft.com/office/drawing/2014/main" id="{7751DF55-5616-442D-96FC-4DE2000E24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0642"/>
            <a:ext cx="6597396" cy="4398264"/>
          </a:xfrm>
          <a:prstGeom prst="rect">
            <a:avLst/>
          </a:prstGeom>
        </p:spPr>
      </p:pic>
      <p:pic>
        <p:nvPicPr>
          <p:cNvPr id="13" name="Picture 12" descr="A group of people sitting at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2C76D18D-3CC3-4EF2-A033-4F38760714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172" y="0"/>
            <a:ext cx="4378452" cy="291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7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3A4CF-36A9-6AF8-0CD2-5FB9B4B6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“Part” Aspect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8588E-7152-36AE-70DF-F6F02E1D6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This phase allows students to dive deeper in the ERP ecosystem as they tie various functional units in organization together.</a:t>
            </a:r>
          </a:p>
          <a:p>
            <a:r>
              <a:rPr lang="en-US" sz="2000" dirty="0"/>
              <a:t>Classes ranging from SAP configuration, ABAP,  GRC, to special projects.</a:t>
            </a:r>
          </a:p>
          <a:p>
            <a:r>
              <a:rPr lang="en-US" sz="2000" dirty="0"/>
              <a:t>Students also can avail the opportunity to work with some companies on a project directly. e.g., one of the undergraduate student is doing feasibility study on SAP Green token solution with Dow Chemicals.</a:t>
            </a:r>
          </a:p>
          <a:p>
            <a:r>
              <a:rPr lang="en-US" sz="2000" dirty="0"/>
              <a:t>Students get rewarded and recognized for their achievements via many awards e.g., Dow Chemical excellent award. </a:t>
            </a:r>
          </a:p>
          <a:p>
            <a:r>
              <a:rPr lang="en-US" sz="2000" dirty="0"/>
              <a:t>This phase is defined by a </a:t>
            </a:r>
            <a:r>
              <a:rPr lang="en-US" sz="2000" u="sng" dirty="0"/>
              <a:t>relatively lower degree of scaffolding and instructor involvement.</a:t>
            </a:r>
          </a:p>
          <a:p>
            <a:r>
              <a:rPr lang="en-US" sz="2000" dirty="0"/>
              <a:t>It encourages students to explore topics on their own and ask probing questions to important stakeholders beyond classroom i.e., industry partners. These take form of study abroad and field visits.</a:t>
            </a:r>
          </a:p>
        </p:txBody>
      </p:sp>
    </p:spTree>
    <p:extLst>
      <p:ext uri="{BB962C8B-B14F-4D97-AF65-F5344CB8AC3E}">
        <p14:creationId xmlns:p14="http://schemas.microsoft.com/office/powerpoint/2010/main" val="335431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08444-8557-4F57-AAF8-28C460815C3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lvl="2" indent="0">
              <a:buNone/>
            </a:pPr>
            <a:r>
              <a:rPr lang="en-US" sz="2000" b="1" dirty="0"/>
              <a:t>Dow Award of Excellence</a:t>
            </a:r>
          </a:p>
          <a:p>
            <a:endParaRPr lang="en-US" dirty="0"/>
          </a:p>
        </p:txBody>
      </p:sp>
      <p:pic>
        <p:nvPicPr>
          <p:cNvPr id="9" name="Picture 8" descr="A group of people holding a plaque&#10;&#10;Description automatically generated with low confidence">
            <a:extLst>
              <a:ext uri="{FF2B5EF4-FFF2-40B4-BE49-F238E27FC236}">
                <a16:creationId xmlns:a16="http://schemas.microsoft.com/office/drawing/2014/main" id="{9D905E62-DC02-44FA-AB18-5A60344ED2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19390"/>
            <a:ext cx="6431533" cy="4287688"/>
          </a:xfrm>
          <a:prstGeom prst="rect">
            <a:avLst/>
          </a:prstGeom>
        </p:spPr>
      </p:pic>
      <p:pic>
        <p:nvPicPr>
          <p:cNvPr id="7" name="Picture 6" descr="A group of people holding certificates&#10;&#10;Description automatically generated with medium confidence">
            <a:extLst>
              <a:ext uri="{FF2B5EF4-FFF2-40B4-BE49-F238E27FC236}">
                <a16:creationId xmlns:a16="http://schemas.microsoft.com/office/drawing/2014/main" id="{3C8B0A4A-6056-4E31-AA31-FE17D97AE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803" y="9094"/>
            <a:ext cx="5853953" cy="4063340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70450517-3F63-4894-8066-AEFD43878E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2" y="9094"/>
            <a:ext cx="1132831" cy="905306"/>
          </a:xfrm>
          <a:prstGeom prst="rect">
            <a:avLst/>
          </a:prstGeom>
        </p:spPr>
      </p:pic>
      <p:pic>
        <p:nvPicPr>
          <p:cNvPr id="4" name="Picture 3" descr="A group of people holding certificates&#10;&#10;Description automatically generated">
            <a:extLst>
              <a:ext uri="{FF2B5EF4-FFF2-40B4-BE49-F238E27FC236}">
                <a16:creationId xmlns:a16="http://schemas.microsoft.com/office/drawing/2014/main" id="{C0E8D17D-3B42-4939-A1DB-5ED1A77312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639" y="2940424"/>
            <a:ext cx="5876362" cy="39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05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19677A6-A747-45F6-9980-878B2B314C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0495"/>
            <a:ext cx="7046260" cy="469750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78AF3-8358-4350-9A08-3A7F96830B1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59998" y="1295999"/>
            <a:ext cx="3109343" cy="4868263"/>
          </a:xfrm>
        </p:spPr>
        <p:txBody>
          <a:bodyPr/>
          <a:lstStyle/>
          <a:p>
            <a:pPr lvl="2" indent="0">
              <a:buNone/>
            </a:pPr>
            <a:r>
              <a:rPr lang="en-US" sz="1800" b="1" dirty="0"/>
              <a:t>Study Abroad</a:t>
            </a:r>
          </a:p>
          <a:p>
            <a:endParaRPr lang="en-US" dirty="0"/>
          </a:p>
        </p:txBody>
      </p:sp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5D00027-5423-418F-85EA-A4E43F4796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677" y="0"/>
            <a:ext cx="6382323" cy="4254882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3E494ED4-CB3A-4EB5-AD64-6A85C2AB37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2" y="9094"/>
            <a:ext cx="1132831" cy="9053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12B68D-81EA-474C-8D45-D181AFC01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042" y="3261372"/>
            <a:ext cx="5139958" cy="35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07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4733</TotalTime>
  <Words>769</Words>
  <Application>Microsoft Office PowerPoint</Application>
  <PresentationFormat>Widescreen</PresentationFormat>
  <Paragraphs>64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Unicode MS</vt:lpstr>
      <vt:lpstr>BentonSans Bold</vt:lpstr>
      <vt:lpstr>BentonSans Regular</vt:lpstr>
      <vt:lpstr>Calibri</vt:lpstr>
      <vt:lpstr>Calibri Light</vt:lpstr>
      <vt:lpstr>Georgia</vt:lpstr>
      <vt:lpstr>Times New Roman</vt:lpstr>
      <vt:lpstr>Office Theme</vt:lpstr>
      <vt:lpstr>PowerPoint Presentation</vt:lpstr>
      <vt:lpstr>Reinventing ERP Education:  A Whole-part-whole Approach</vt:lpstr>
      <vt:lpstr>The Problem and Potential Solution</vt:lpstr>
      <vt:lpstr>“Whole” Aspect</vt:lpstr>
      <vt:lpstr>PowerPoint Presentation</vt:lpstr>
      <vt:lpstr>PowerPoint Presentation</vt:lpstr>
      <vt:lpstr> “Part” Aspect</vt:lpstr>
      <vt:lpstr>PowerPoint Presentation</vt:lpstr>
      <vt:lpstr>PowerPoint Presentation</vt:lpstr>
      <vt:lpstr> “Whole” Aspect (again)</vt:lpstr>
      <vt:lpstr>Activities across Whole-part-whole Approach 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TRED talk template</dc:title>
  <dc:creator>Tom Wilder</dc:creator>
  <cp:lastModifiedBy>Tom Wilder</cp:lastModifiedBy>
  <cp:revision>14</cp:revision>
  <dcterms:created xsi:type="dcterms:W3CDTF">2022-07-10T23:09:01Z</dcterms:created>
  <dcterms:modified xsi:type="dcterms:W3CDTF">2022-07-19T16:53:12Z</dcterms:modified>
</cp:coreProperties>
</file>